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I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tika Kharbanda" initials="KK" lastIdx="1" clrIdx="0">
    <p:extLst>
      <p:ext uri="{19B8F6BF-5375-455C-9EA6-DF929625EA0E}">
        <p15:presenceInfo xmlns:p15="http://schemas.microsoft.com/office/powerpoint/2012/main" userId="S::KRKH@henninglarsen.com::1a6805df-74c3-47ce-8465-9b5708ebe43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1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12T17:35:43.014" idx="1">
    <p:pos x="7932" y="-134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9850E-1C54-4FF1-9425-DFF5579B3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9886C-E7C4-4D47-84DE-FF7E4511E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C83DC-48ED-44DD-BE19-6018142BB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13C5-A126-46EC-B5BD-37FE9599FE38}" type="datetimeFigureOut">
              <a:rPr lang="en-IO" smtClean="0"/>
              <a:t>12/09/2020</a:t>
            </a:fld>
            <a:endParaRPr lang="en-I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53DB2-3FB7-475E-B661-AF8F86AB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A2A24-319A-446F-883A-49E42B54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6CA7-9BC6-4BFD-BF86-5B965741E4EA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2792519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122AF-01F4-4552-BFEF-79E8F32F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DC68E8-16FE-49F3-A033-F62CF50D7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B1A53-4698-42A0-BC31-094FD7CDD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13C5-A126-46EC-B5BD-37FE9599FE38}" type="datetimeFigureOut">
              <a:rPr lang="en-IO" smtClean="0"/>
              <a:t>12/09/2020</a:t>
            </a:fld>
            <a:endParaRPr lang="en-I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C22CD-AB86-448D-BA85-9F79D1DE6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C3D06-374D-4C55-B04B-CA699982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6CA7-9BC6-4BFD-BF86-5B965741E4EA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371413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59593-FCEA-44F7-A44E-1CE755884C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927A0-5CDC-4E0F-A2C3-DF02F99F1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76C1-14F9-4AA1-9CFC-DA211C693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13C5-A126-46EC-B5BD-37FE9599FE38}" type="datetimeFigureOut">
              <a:rPr lang="en-IO" smtClean="0"/>
              <a:t>12/09/2020</a:t>
            </a:fld>
            <a:endParaRPr lang="en-I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6D6EF-E53F-482B-A93C-69A88206F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818D3-41B3-43A0-BC29-9D5D172CA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6CA7-9BC6-4BFD-BF86-5B965741E4EA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154841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0B72A-2B30-4029-921A-B58542684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BFDF8-6A35-427E-9D4B-1D5D7CDF4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F7087-7BFD-4B4E-BDB5-CC197F7DC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13C5-A126-46EC-B5BD-37FE9599FE38}" type="datetimeFigureOut">
              <a:rPr lang="en-IO" smtClean="0"/>
              <a:t>12/09/2020</a:t>
            </a:fld>
            <a:endParaRPr lang="en-I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9CE3F-638F-41CF-87EA-56D762A87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02A8D-D4CD-4DE8-9215-AB1177B5E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6CA7-9BC6-4BFD-BF86-5B965741E4EA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256784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A2E0-E522-4D78-BC78-7ABF46DF4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0BD6E-AEC3-4620-BB8C-1D9576EE4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55A73-F143-4FF1-B40A-B1BC5FEED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13C5-A126-46EC-B5BD-37FE9599FE38}" type="datetimeFigureOut">
              <a:rPr lang="en-IO" smtClean="0"/>
              <a:t>12/09/2020</a:t>
            </a:fld>
            <a:endParaRPr lang="en-I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B8A9A-ACC8-44AC-A21D-E0134BE32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062D0-FF6B-4A38-94FA-D6C04ADFB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6CA7-9BC6-4BFD-BF86-5B965741E4EA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347146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D25BC-041D-4000-91AA-81E6D0BFB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9248-D990-4D86-9909-54D8C25A57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221D6-EACE-43D2-9FFB-63723AD82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C9BE2-693F-443C-86EF-2CC989315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13C5-A126-46EC-B5BD-37FE9599FE38}" type="datetimeFigureOut">
              <a:rPr lang="en-IO" smtClean="0"/>
              <a:t>12/09/2020</a:t>
            </a:fld>
            <a:endParaRPr lang="en-I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AF2C0-B151-4352-A72E-3C348612F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5A4A2-8CE8-4AE4-BA4F-17ED0C51F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6CA7-9BC6-4BFD-BF86-5B965741E4EA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126778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0A231-4018-4645-8AFB-C3426C71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C84A0-C420-43BF-996F-9B723CC49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39ED73-1080-4381-8C86-F050F04EAC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A17BC7-421A-4B0F-87B9-0A80BE04DC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96785-7D77-4ABF-8B51-4FAF7B869A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8E61A-61BD-4C17-8DD4-20DD7EB1C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13C5-A126-46EC-B5BD-37FE9599FE38}" type="datetimeFigureOut">
              <a:rPr lang="en-IO" smtClean="0"/>
              <a:t>12/09/2020</a:t>
            </a:fld>
            <a:endParaRPr lang="en-I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9ABA05-34B8-4046-BF14-C6C1C8715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645820-4003-4EA9-9994-A32318C43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6CA7-9BC6-4BFD-BF86-5B965741E4EA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327893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9B068-7E65-48B9-8F3E-0B21683B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3E9947-A16B-400F-BEFC-BF91D4328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13C5-A126-46EC-B5BD-37FE9599FE38}" type="datetimeFigureOut">
              <a:rPr lang="en-IO" smtClean="0"/>
              <a:t>12/09/2020</a:t>
            </a:fld>
            <a:endParaRPr lang="en-I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C3A7B-4A39-4ED2-982A-5CF335286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EBBF6B-732C-4F18-9E22-2E464E810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6CA7-9BC6-4BFD-BF86-5B965741E4EA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3811705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B15C63-E605-4A71-A131-2C5BF371D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13C5-A126-46EC-B5BD-37FE9599FE38}" type="datetimeFigureOut">
              <a:rPr lang="en-IO" smtClean="0"/>
              <a:t>12/09/2020</a:t>
            </a:fld>
            <a:endParaRPr lang="en-I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913C4-4383-4D41-8F10-98C619CEE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D1291-E9F6-4094-9770-DA3B6031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6CA7-9BC6-4BFD-BF86-5B965741E4EA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2224800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348B-BF06-4382-B36E-5BE2DEBC1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D8E8-ABD0-4BA3-9452-810899A9E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30FD4-8B52-4D2B-B633-0CD25B7EC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2520A-364A-4D26-9F9B-6A7A58DC2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13C5-A126-46EC-B5BD-37FE9599FE38}" type="datetimeFigureOut">
              <a:rPr lang="en-IO" smtClean="0"/>
              <a:t>12/09/2020</a:t>
            </a:fld>
            <a:endParaRPr lang="en-I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4DED3-830E-4D2B-AA91-3D2AA7DE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6D2EA-F88A-4935-8AB4-7B9CE4BE4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6CA7-9BC6-4BFD-BF86-5B965741E4EA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200978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B2A38-9A27-4756-86BD-9D1F7A3F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3A941E-0618-4678-BECF-848045F0C4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DF9232-1F9C-4D68-9A8E-47E6ADFC5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0E852-C7AE-4AFC-8A53-3B267517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13C5-A126-46EC-B5BD-37FE9599FE38}" type="datetimeFigureOut">
              <a:rPr lang="en-IO" smtClean="0"/>
              <a:t>12/09/2020</a:t>
            </a:fld>
            <a:endParaRPr lang="en-I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D605E-B6F6-4313-B98B-97D19DC2E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4F5EA0-2188-4357-84A1-66701C9E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6CA7-9BC6-4BFD-BF86-5B965741E4EA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386421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428CC3-215A-4C2C-81F8-4CFD4341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BBDE8-205D-4EDC-B929-3C0FA20E9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815EF-892C-4C14-9DFF-3AE22E76D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413C5-A126-46EC-B5BD-37FE9599FE38}" type="datetimeFigureOut">
              <a:rPr lang="en-IO" smtClean="0"/>
              <a:t>12/09/2020</a:t>
            </a:fld>
            <a:endParaRPr lang="en-I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A70E2-6CBA-4D94-AB05-1D53784D1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573D2-9B13-43A6-B93E-450CC0820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B6CA7-9BC6-4BFD-BF86-5B965741E4EA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423705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comments" Target="../comments/comment1.xm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mboo">
            <a:hlinkClick r:id="" action="ppaction://media"/>
            <a:extLst>
              <a:ext uri="{FF2B5EF4-FFF2-40B4-BE49-F238E27FC236}">
                <a16:creationId xmlns:a16="http://schemas.microsoft.com/office/drawing/2014/main" id="{BEBE641F-4514-4994-80EF-0E217F030B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1546" y="329380"/>
            <a:ext cx="5690615" cy="60615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F3293F-F654-4DCA-99A1-CFFC292C0F63}"/>
              </a:ext>
            </a:extLst>
          </p:cNvPr>
          <p:cNvSpPr txBox="1"/>
          <p:nvPr/>
        </p:nvSpPr>
        <p:spPr>
          <a:xfrm>
            <a:off x="202828" y="184944"/>
            <a:ext cx="485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TEE" pitchFamily="2" charset="0"/>
              </a:rPr>
              <a:t>Workout [3] - Curve Manipulation (Goal: Swarming)</a:t>
            </a:r>
            <a:endParaRPr lang="en-IO" dirty="0">
              <a:latin typeface="FuturaTEE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5E575-6F4E-4AF3-A2C3-1F8BA21EBE7E}"/>
              </a:ext>
            </a:extLst>
          </p:cNvPr>
          <p:cNvSpPr txBox="1"/>
          <p:nvPr/>
        </p:nvSpPr>
        <p:spPr>
          <a:xfrm>
            <a:off x="202829" y="918381"/>
            <a:ext cx="768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turaTEE" pitchFamily="2" charset="0"/>
              </a:rPr>
              <a:t>Part – 1</a:t>
            </a:r>
            <a:endParaRPr lang="en-IO" sz="1200" dirty="0">
              <a:latin typeface="FuturaTEE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9E3675-3AE5-4347-83CE-1424133345FB}"/>
              </a:ext>
            </a:extLst>
          </p:cNvPr>
          <p:cNvCxnSpPr/>
          <p:nvPr/>
        </p:nvCxnSpPr>
        <p:spPr>
          <a:xfrm>
            <a:off x="285750" y="733425"/>
            <a:ext cx="5657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ACF4239-8A3E-4CB1-9C9E-8D6BC03A12F9}"/>
              </a:ext>
            </a:extLst>
          </p:cNvPr>
          <p:cNvGrpSpPr/>
          <p:nvPr/>
        </p:nvGrpSpPr>
        <p:grpSpPr>
          <a:xfrm>
            <a:off x="202828" y="1140673"/>
            <a:ext cx="5472745" cy="1325198"/>
            <a:chOff x="202828" y="1140673"/>
            <a:chExt cx="5472745" cy="13251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249A8A-5B2E-49B8-9A7C-7D6D7A860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07" b="21575"/>
            <a:stretch/>
          </p:blipFill>
          <p:spPr>
            <a:xfrm>
              <a:off x="202828" y="1181730"/>
              <a:ext cx="4850755" cy="128414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5D27B1-E33F-4F52-B3C0-CC31738E099C}"/>
                </a:ext>
              </a:extLst>
            </p:cNvPr>
            <p:cNvSpPr txBox="1"/>
            <p:nvPr/>
          </p:nvSpPr>
          <p:spPr>
            <a:xfrm>
              <a:off x="2187576" y="2224573"/>
              <a:ext cx="14795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highlight>
                    <a:srgbClr val="FFFF00"/>
                  </a:highlight>
                  <a:latin typeface="FuturaTEE" pitchFamily="2" charset="0"/>
                </a:rPr>
                <a:t>Algorithm for Data Manipulation</a:t>
              </a:r>
              <a:endParaRPr lang="en-IO" sz="700" dirty="0">
                <a:highlight>
                  <a:srgbClr val="FFFF00"/>
                </a:highlight>
                <a:latin typeface="FuturaTEE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28D01F-D86B-4685-B142-3D7A4D32E4A8}"/>
                </a:ext>
              </a:extLst>
            </p:cNvPr>
            <p:cNvSpPr txBox="1"/>
            <p:nvPr/>
          </p:nvSpPr>
          <p:spPr>
            <a:xfrm>
              <a:off x="1447801" y="1615341"/>
              <a:ext cx="14795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highlight>
                    <a:srgbClr val="FFFF00"/>
                  </a:highlight>
                  <a:latin typeface="FuturaTEE" pitchFamily="2" charset="0"/>
                </a:rPr>
                <a:t>Random Point Generation</a:t>
              </a:r>
              <a:endParaRPr lang="en-IO" sz="700" dirty="0">
                <a:highlight>
                  <a:srgbClr val="FFFF00"/>
                </a:highlight>
                <a:latin typeface="FuturaTEE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F0AFF8-349C-4017-8158-AFF0615235E1}"/>
                </a:ext>
              </a:extLst>
            </p:cNvPr>
            <p:cNvSpPr txBox="1"/>
            <p:nvPr/>
          </p:nvSpPr>
          <p:spPr>
            <a:xfrm>
              <a:off x="3140075" y="1419891"/>
              <a:ext cx="10540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highlight>
                    <a:srgbClr val="FFFF00"/>
                  </a:highlight>
                  <a:latin typeface="FuturaTEE" pitchFamily="2" charset="0"/>
                </a:rPr>
                <a:t>Loop Start (Anemone)</a:t>
              </a:r>
              <a:endParaRPr lang="en-IO" sz="700" dirty="0">
                <a:highlight>
                  <a:srgbClr val="FFFF00"/>
                </a:highlight>
                <a:latin typeface="FuturaTEE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9F8CC3-A57A-4102-A813-2C14A8895DE1}"/>
                </a:ext>
              </a:extLst>
            </p:cNvPr>
            <p:cNvSpPr txBox="1"/>
            <p:nvPr/>
          </p:nvSpPr>
          <p:spPr>
            <a:xfrm>
              <a:off x="4431595" y="1140673"/>
              <a:ext cx="124397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highlight>
                    <a:srgbClr val="FFFF00"/>
                  </a:highlight>
                  <a:latin typeface="FuturaTEE" pitchFamily="2" charset="0"/>
                </a:rPr>
                <a:t>Selecting Closest Points</a:t>
              </a:r>
              <a:endParaRPr lang="en-IO" sz="700" dirty="0">
                <a:highlight>
                  <a:srgbClr val="FFFF00"/>
                </a:highlight>
                <a:latin typeface="FuturaTEE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C6CD946-3319-4062-87CF-BB3FB53694DA}"/>
              </a:ext>
            </a:extLst>
          </p:cNvPr>
          <p:cNvGrpSpPr/>
          <p:nvPr/>
        </p:nvGrpSpPr>
        <p:grpSpPr>
          <a:xfrm>
            <a:off x="285750" y="2629606"/>
            <a:ext cx="4767833" cy="2238743"/>
            <a:chOff x="285750" y="2629606"/>
            <a:chExt cx="4767833" cy="2238743"/>
          </a:xfrm>
        </p:grpSpPr>
        <p:pic>
          <p:nvPicPr>
            <p:cNvPr id="12" name="Picture 11" descr="A picture containing sitting, table&#10;&#10;Description automatically generated">
              <a:extLst>
                <a:ext uri="{FF2B5EF4-FFF2-40B4-BE49-F238E27FC236}">
                  <a16:creationId xmlns:a16="http://schemas.microsoft.com/office/drawing/2014/main" id="{8D9E70EF-1BAA-4886-AE0A-E5E52EE28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075" b="2657"/>
            <a:stretch/>
          </p:blipFill>
          <p:spPr>
            <a:xfrm>
              <a:off x="369096" y="2629606"/>
              <a:ext cx="4684487" cy="223874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A67529-64E5-4296-A70E-04B123FCECBB}"/>
                </a:ext>
              </a:extLst>
            </p:cNvPr>
            <p:cNvSpPr txBox="1"/>
            <p:nvPr/>
          </p:nvSpPr>
          <p:spPr>
            <a:xfrm>
              <a:off x="285750" y="3105262"/>
              <a:ext cx="100987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highlight>
                    <a:srgbClr val="FFFF00"/>
                  </a:highlight>
                  <a:latin typeface="FuturaTEE" pitchFamily="2" charset="0"/>
                </a:rPr>
                <a:t>Generating Vectors</a:t>
              </a:r>
              <a:endParaRPr lang="en-IO" sz="700" dirty="0">
                <a:highlight>
                  <a:srgbClr val="FFFF00"/>
                </a:highlight>
                <a:latin typeface="FuturaTEE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4F0205-67F7-48E2-9CE8-F146C5737AED}"/>
                </a:ext>
              </a:extLst>
            </p:cNvPr>
            <p:cNvSpPr txBox="1"/>
            <p:nvPr/>
          </p:nvSpPr>
          <p:spPr>
            <a:xfrm>
              <a:off x="2497138" y="3013687"/>
              <a:ext cx="100987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highlight>
                    <a:srgbClr val="FFFF00"/>
                  </a:highlight>
                  <a:latin typeface="FuturaTEE" pitchFamily="2" charset="0"/>
                </a:rPr>
                <a:t>Defining Amplitude</a:t>
              </a:r>
              <a:endParaRPr lang="en-IO" sz="700" dirty="0">
                <a:highlight>
                  <a:srgbClr val="FFFF00"/>
                </a:highlight>
                <a:latin typeface="FuturaTEE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78C200-6BD6-4892-93DB-AB7C8A1D7A36}"/>
                </a:ext>
              </a:extLst>
            </p:cNvPr>
            <p:cNvSpPr txBox="1"/>
            <p:nvPr/>
          </p:nvSpPr>
          <p:spPr>
            <a:xfrm>
              <a:off x="3175610" y="3469210"/>
              <a:ext cx="100987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highlight>
                    <a:srgbClr val="FFFF00"/>
                  </a:highlight>
                  <a:latin typeface="FuturaTEE" pitchFamily="2" charset="0"/>
                </a:rPr>
                <a:t>Picking from Data</a:t>
              </a:r>
              <a:endParaRPr lang="en-IO" sz="700" dirty="0">
                <a:highlight>
                  <a:srgbClr val="FFFF00"/>
                </a:highlight>
                <a:latin typeface="FuturaTEE" pitchFamily="2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E09E8C6-5473-4E1B-89D1-C584E4ED258E}"/>
              </a:ext>
            </a:extLst>
          </p:cNvPr>
          <p:cNvGrpSpPr/>
          <p:nvPr/>
        </p:nvGrpSpPr>
        <p:grpSpPr>
          <a:xfrm>
            <a:off x="697582" y="4868349"/>
            <a:ext cx="5150177" cy="1823801"/>
            <a:chOff x="697582" y="4868349"/>
            <a:chExt cx="5150177" cy="1823801"/>
          </a:xfrm>
        </p:grpSpPr>
        <p:pic>
          <p:nvPicPr>
            <p:cNvPr id="14" name="Picture 1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9417D21-79C9-492C-B517-D19B3DE01F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56" b="22152"/>
            <a:stretch/>
          </p:blipFill>
          <p:spPr>
            <a:xfrm>
              <a:off x="697582" y="4868349"/>
              <a:ext cx="5150177" cy="182380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98ACB4-4AC1-4909-9971-57F4E87472D3}"/>
                </a:ext>
              </a:extLst>
            </p:cNvPr>
            <p:cNvSpPr txBox="1"/>
            <p:nvPr/>
          </p:nvSpPr>
          <p:spPr>
            <a:xfrm>
              <a:off x="1682639" y="5046434"/>
              <a:ext cx="14795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highlight>
                    <a:srgbClr val="FFFF00"/>
                  </a:highlight>
                  <a:latin typeface="FuturaTEE" pitchFamily="2" charset="0"/>
                </a:rPr>
                <a:t>Algorithm for Data Manipulation</a:t>
              </a:r>
              <a:endParaRPr lang="en-IO" sz="700" dirty="0">
                <a:highlight>
                  <a:srgbClr val="FFFF00"/>
                </a:highlight>
                <a:latin typeface="FuturaTEE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C6A522-B7DB-4865-A496-4AF83A055A35}"/>
                </a:ext>
              </a:extLst>
            </p:cNvPr>
            <p:cNvSpPr txBox="1"/>
            <p:nvPr/>
          </p:nvSpPr>
          <p:spPr>
            <a:xfrm>
              <a:off x="3175610" y="5395570"/>
              <a:ext cx="10540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highlight>
                    <a:srgbClr val="FFFF00"/>
                  </a:highlight>
                  <a:latin typeface="FuturaTEE" pitchFamily="2" charset="0"/>
                </a:rPr>
                <a:t>Loop End (Anemone)</a:t>
              </a:r>
              <a:endParaRPr lang="en-IO" sz="700" dirty="0">
                <a:highlight>
                  <a:srgbClr val="FFFF00"/>
                </a:highlight>
                <a:latin typeface="FuturaTEE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6B0A3E-4689-4D60-9C5C-192BF4249C32}"/>
                </a:ext>
              </a:extLst>
            </p:cNvPr>
            <p:cNvSpPr txBox="1"/>
            <p:nvPr/>
          </p:nvSpPr>
          <p:spPr>
            <a:xfrm>
              <a:off x="4462236" y="6103669"/>
              <a:ext cx="10540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highlight>
                    <a:srgbClr val="FFFF00"/>
                  </a:highlight>
                  <a:latin typeface="FuturaTEE" pitchFamily="2" charset="0"/>
                </a:rPr>
                <a:t>Adding a Color Gradient</a:t>
              </a:r>
              <a:endParaRPr lang="en-IO" sz="700" dirty="0">
                <a:highlight>
                  <a:srgbClr val="FFFF00"/>
                </a:highlight>
                <a:latin typeface="FuturaTEE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8B76D02-156A-4D65-B974-AC60EF6B7052}"/>
              </a:ext>
            </a:extLst>
          </p:cNvPr>
          <p:cNvSpPr txBox="1"/>
          <p:nvPr/>
        </p:nvSpPr>
        <p:spPr>
          <a:xfrm>
            <a:off x="202829" y="2451936"/>
            <a:ext cx="1009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turaTEE" pitchFamily="2" charset="0"/>
              </a:rPr>
              <a:t>Part – 2</a:t>
            </a:r>
            <a:endParaRPr lang="en-IO" sz="1200" dirty="0">
              <a:latin typeface="FuturaTEE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5822F3-8AD5-477C-9883-8CFD3C6D2FD8}"/>
              </a:ext>
            </a:extLst>
          </p:cNvPr>
          <p:cNvSpPr txBox="1"/>
          <p:nvPr/>
        </p:nvSpPr>
        <p:spPr>
          <a:xfrm>
            <a:off x="202829" y="5007961"/>
            <a:ext cx="1009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turaTEE" pitchFamily="2" charset="0"/>
              </a:rPr>
              <a:t>Part – 3</a:t>
            </a:r>
            <a:endParaRPr lang="en-IO" sz="1200" dirty="0">
              <a:latin typeface="FuturaTEE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EEB5A7-5B85-4700-86BA-EC33738059D0}"/>
              </a:ext>
            </a:extLst>
          </p:cNvPr>
          <p:cNvSpPr txBox="1"/>
          <p:nvPr/>
        </p:nvSpPr>
        <p:spPr>
          <a:xfrm>
            <a:off x="183785" y="498929"/>
            <a:ext cx="50551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FuturaTEE" pitchFamily="2" charset="0"/>
              </a:rPr>
              <a:t>Supporting Tutorial (YouTube): Ace Design Institute, “Using Real-Life Physics Law and the ‘Anemone’ Plugin </a:t>
            </a:r>
            <a:endParaRPr lang="en-IO" sz="900" dirty="0">
              <a:latin typeface="FuturaTEE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6C6F2A-54E9-4860-BC02-0DF05B05A6B9}"/>
              </a:ext>
            </a:extLst>
          </p:cNvPr>
          <p:cNvGrpSpPr/>
          <p:nvPr/>
        </p:nvGrpSpPr>
        <p:grpSpPr>
          <a:xfrm>
            <a:off x="9042754" y="3595160"/>
            <a:ext cx="2451664" cy="2575410"/>
            <a:chOff x="9083578" y="3686260"/>
            <a:chExt cx="2968864" cy="3118717"/>
          </a:xfrm>
        </p:grpSpPr>
        <p:pic>
          <p:nvPicPr>
            <p:cNvPr id="33" name="Picture 32" descr="A close up of a plant&#10;&#10;Description automatically generated">
              <a:extLst>
                <a:ext uri="{FF2B5EF4-FFF2-40B4-BE49-F238E27FC236}">
                  <a16:creationId xmlns:a16="http://schemas.microsoft.com/office/drawing/2014/main" id="{2327C166-766C-4789-B094-B7F37906A5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50" r="22350"/>
            <a:stretch/>
          </p:blipFill>
          <p:spPr>
            <a:xfrm>
              <a:off x="9546330" y="3700700"/>
              <a:ext cx="1815698" cy="3104277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57C2E1C-A06C-4309-9785-14412C4B33D7}"/>
                </a:ext>
              </a:extLst>
            </p:cNvPr>
            <p:cNvSpPr/>
            <p:nvPr/>
          </p:nvSpPr>
          <p:spPr>
            <a:xfrm>
              <a:off x="9083578" y="3686260"/>
              <a:ext cx="2968864" cy="29688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O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6952304-312E-49B9-B91C-85F6BCAE8213}"/>
              </a:ext>
            </a:extLst>
          </p:cNvPr>
          <p:cNvSpPr txBox="1"/>
          <p:nvPr/>
        </p:nvSpPr>
        <p:spPr>
          <a:xfrm>
            <a:off x="9404116" y="3105262"/>
            <a:ext cx="1545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FuturaTEE" pitchFamily="2" charset="0"/>
              </a:rPr>
              <a:t>Inspiration: Bamboo</a:t>
            </a:r>
            <a:endParaRPr lang="en-IO" sz="1200" dirty="0">
              <a:latin typeface="FuturaT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6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364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2F3293F-F654-4DCA-99A1-CFFC292C0F63}"/>
              </a:ext>
            </a:extLst>
          </p:cNvPr>
          <p:cNvSpPr txBox="1"/>
          <p:nvPr/>
        </p:nvSpPr>
        <p:spPr>
          <a:xfrm>
            <a:off x="202828" y="184944"/>
            <a:ext cx="485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TEE" pitchFamily="2" charset="0"/>
              </a:rPr>
              <a:t>Workout [3] - Curve Manipulation (Goal: Swarming)</a:t>
            </a:r>
            <a:endParaRPr lang="en-IO" dirty="0">
              <a:latin typeface="FuturaTEE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5E575-6F4E-4AF3-A2C3-1F8BA21EBE7E}"/>
              </a:ext>
            </a:extLst>
          </p:cNvPr>
          <p:cNvSpPr txBox="1"/>
          <p:nvPr/>
        </p:nvSpPr>
        <p:spPr>
          <a:xfrm>
            <a:off x="202829" y="918381"/>
            <a:ext cx="768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turaTEE" pitchFamily="2" charset="0"/>
              </a:rPr>
              <a:t>Part – 1</a:t>
            </a:r>
            <a:endParaRPr lang="en-IO" sz="1200" dirty="0">
              <a:latin typeface="FuturaTEE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9E3675-3AE5-4347-83CE-1424133345FB}"/>
              </a:ext>
            </a:extLst>
          </p:cNvPr>
          <p:cNvCxnSpPr/>
          <p:nvPr/>
        </p:nvCxnSpPr>
        <p:spPr>
          <a:xfrm>
            <a:off x="285750" y="733425"/>
            <a:ext cx="5657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ACF4239-8A3E-4CB1-9C9E-8D6BC03A12F9}"/>
              </a:ext>
            </a:extLst>
          </p:cNvPr>
          <p:cNvGrpSpPr/>
          <p:nvPr/>
        </p:nvGrpSpPr>
        <p:grpSpPr>
          <a:xfrm>
            <a:off x="202828" y="1140673"/>
            <a:ext cx="5472745" cy="1325198"/>
            <a:chOff x="202828" y="1140673"/>
            <a:chExt cx="5472745" cy="13251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249A8A-5B2E-49B8-9A7C-7D6D7A860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07" b="21575"/>
            <a:stretch/>
          </p:blipFill>
          <p:spPr>
            <a:xfrm>
              <a:off x="202828" y="1181730"/>
              <a:ext cx="4850755" cy="128414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5D27B1-E33F-4F52-B3C0-CC31738E099C}"/>
                </a:ext>
              </a:extLst>
            </p:cNvPr>
            <p:cNvSpPr txBox="1"/>
            <p:nvPr/>
          </p:nvSpPr>
          <p:spPr>
            <a:xfrm>
              <a:off x="2187576" y="2224573"/>
              <a:ext cx="14795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highlight>
                    <a:srgbClr val="FFFF00"/>
                  </a:highlight>
                  <a:latin typeface="FuturaTEE" pitchFamily="2" charset="0"/>
                </a:rPr>
                <a:t>Algorithm for Data Manipulation</a:t>
              </a:r>
              <a:endParaRPr lang="en-IO" sz="700" dirty="0">
                <a:highlight>
                  <a:srgbClr val="FFFF00"/>
                </a:highlight>
                <a:latin typeface="FuturaTEE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28D01F-D86B-4685-B142-3D7A4D32E4A8}"/>
                </a:ext>
              </a:extLst>
            </p:cNvPr>
            <p:cNvSpPr txBox="1"/>
            <p:nvPr/>
          </p:nvSpPr>
          <p:spPr>
            <a:xfrm>
              <a:off x="1447801" y="1615341"/>
              <a:ext cx="14795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highlight>
                    <a:srgbClr val="FFFF00"/>
                  </a:highlight>
                  <a:latin typeface="FuturaTEE" pitchFamily="2" charset="0"/>
                </a:rPr>
                <a:t>Random Point Generation</a:t>
              </a:r>
              <a:endParaRPr lang="en-IO" sz="700" dirty="0">
                <a:highlight>
                  <a:srgbClr val="FFFF00"/>
                </a:highlight>
                <a:latin typeface="FuturaTEE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F0AFF8-349C-4017-8158-AFF0615235E1}"/>
                </a:ext>
              </a:extLst>
            </p:cNvPr>
            <p:cNvSpPr txBox="1"/>
            <p:nvPr/>
          </p:nvSpPr>
          <p:spPr>
            <a:xfrm>
              <a:off x="3140075" y="1419891"/>
              <a:ext cx="10540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highlight>
                    <a:srgbClr val="FFFF00"/>
                  </a:highlight>
                  <a:latin typeface="FuturaTEE" pitchFamily="2" charset="0"/>
                </a:rPr>
                <a:t>Loop Start (Anemone)</a:t>
              </a:r>
              <a:endParaRPr lang="en-IO" sz="700" dirty="0">
                <a:highlight>
                  <a:srgbClr val="FFFF00"/>
                </a:highlight>
                <a:latin typeface="FuturaTEE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9F8CC3-A57A-4102-A813-2C14A8895DE1}"/>
                </a:ext>
              </a:extLst>
            </p:cNvPr>
            <p:cNvSpPr txBox="1"/>
            <p:nvPr/>
          </p:nvSpPr>
          <p:spPr>
            <a:xfrm>
              <a:off x="4431595" y="1140673"/>
              <a:ext cx="124397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highlight>
                    <a:srgbClr val="FFFF00"/>
                  </a:highlight>
                  <a:latin typeface="FuturaTEE" pitchFamily="2" charset="0"/>
                </a:rPr>
                <a:t>Selecting Closest Points</a:t>
              </a:r>
              <a:endParaRPr lang="en-IO" sz="700" dirty="0">
                <a:highlight>
                  <a:srgbClr val="FFFF00"/>
                </a:highlight>
                <a:latin typeface="FuturaTEE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C6CD946-3319-4062-87CF-BB3FB53694DA}"/>
              </a:ext>
            </a:extLst>
          </p:cNvPr>
          <p:cNvGrpSpPr/>
          <p:nvPr/>
        </p:nvGrpSpPr>
        <p:grpSpPr>
          <a:xfrm>
            <a:off x="285750" y="2629606"/>
            <a:ext cx="4767833" cy="2238743"/>
            <a:chOff x="285750" y="2629606"/>
            <a:chExt cx="4767833" cy="2238743"/>
          </a:xfrm>
        </p:grpSpPr>
        <p:pic>
          <p:nvPicPr>
            <p:cNvPr id="12" name="Picture 11" descr="A picture containing sitting, table&#10;&#10;Description automatically generated">
              <a:extLst>
                <a:ext uri="{FF2B5EF4-FFF2-40B4-BE49-F238E27FC236}">
                  <a16:creationId xmlns:a16="http://schemas.microsoft.com/office/drawing/2014/main" id="{8D9E70EF-1BAA-4886-AE0A-E5E52EE28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075" b="2657"/>
            <a:stretch/>
          </p:blipFill>
          <p:spPr>
            <a:xfrm>
              <a:off x="369096" y="2629606"/>
              <a:ext cx="4684487" cy="223874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A67529-64E5-4296-A70E-04B123FCECBB}"/>
                </a:ext>
              </a:extLst>
            </p:cNvPr>
            <p:cNvSpPr txBox="1"/>
            <p:nvPr/>
          </p:nvSpPr>
          <p:spPr>
            <a:xfrm>
              <a:off x="285750" y="3105262"/>
              <a:ext cx="100987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highlight>
                    <a:srgbClr val="FFFF00"/>
                  </a:highlight>
                  <a:latin typeface="FuturaTEE" pitchFamily="2" charset="0"/>
                </a:rPr>
                <a:t>Generating Vectors</a:t>
              </a:r>
              <a:endParaRPr lang="en-IO" sz="700" dirty="0">
                <a:highlight>
                  <a:srgbClr val="FFFF00"/>
                </a:highlight>
                <a:latin typeface="FuturaTEE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4F0205-67F7-48E2-9CE8-F146C5737AED}"/>
                </a:ext>
              </a:extLst>
            </p:cNvPr>
            <p:cNvSpPr txBox="1"/>
            <p:nvPr/>
          </p:nvSpPr>
          <p:spPr>
            <a:xfrm>
              <a:off x="2497138" y="3013687"/>
              <a:ext cx="100987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highlight>
                    <a:srgbClr val="FFFF00"/>
                  </a:highlight>
                  <a:latin typeface="FuturaTEE" pitchFamily="2" charset="0"/>
                </a:rPr>
                <a:t>Defining Amplitude</a:t>
              </a:r>
              <a:endParaRPr lang="en-IO" sz="700" dirty="0">
                <a:highlight>
                  <a:srgbClr val="FFFF00"/>
                </a:highlight>
                <a:latin typeface="FuturaTEE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78C200-6BD6-4892-93DB-AB7C8A1D7A36}"/>
                </a:ext>
              </a:extLst>
            </p:cNvPr>
            <p:cNvSpPr txBox="1"/>
            <p:nvPr/>
          </p:nvSpPr>
          <p:spPr>
            <a:xfrm>
              <a:off x="3175610" y="3469210"/>
              <a:ext cx="100987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highlight>
                    <a:srgbClr val="FFFF00"/>
                  </a:highlight>
                  <a:latin typeface="FuturaTEE" pitchFamily="2" charset="0"/>
                </a:rPr>
                <a:t>Picking from Data</a:t>
              </a:r>
              <a:endParaRPr lang="en-IO" sz="700" dirty="0">
                <a:highlight>
                  <a:srgbClr val="FFFF00"/>
                </a:highlight>
                <a:latin typeface="FuturaTEE" pitchFamily="2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E09E8C6-5473-4E1B-89D1-C584E4ED258E}"/>
              </a:ext>
            </a:extLst>
          </p:cNvPr>
          <p:cNvGrpSpPr/>
          <p:nvPr/>
        </p:nvGrpSpPr>
        <p:grpSpPr>
          <a:xfrm>
            <a:off x="697582" y="4868349"/>
            <a:ext cx="5150177" cy="1823801"/>
            <a:chOff x="697582" y="4868349"/>
            <a:chExt cx="5150177" cy="1823801"/>
          </a:xfrm>
        </p:grpSpPr>
        <p:pic>
          <p:nvPicPr>
            <p:cNvPr id="14" name="Picture 1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9417D21-79C9-492C-B517-D19B3DE01F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56" b="22152"/>
            <a:stretch/>
          </p:blipFill>
          <p:spPr>
            <a:xfrm>
              <a:off x="697582" y="4868349"/>
              <a:ext cx="5150177" cy="182380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98ACB4-4AC1-4909-9971-57F4E87472D3}"/>
                </a:ext>
              </a:extLst>
            </p:cNvPr>
            <p:cNvSpPr txBox="1"/>
            <p:nvPr/>
          </p:nvSpPr>
          <p:spPr>
            <a:xfrm>
              <a:off x="1682639" y="5046434"/>
              <a:ext cx="14795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highlight>
                    <a:srgbClr val="FFFF00"/>
                  </a:highlight>
                  <a:latin typeface="FuturaTEE" pitchFamily="2" charset="0"/>
                </a:rPr>
                <a:t>Algorithm for Data Manipulation</a:t>
              </a:r>
              <a:endParaRPr lang="en-IO" sz="700" dirty="0">
                <a:highlight>
                  <a:srgbClr val="FFFF00"/>
                </a:highlight>
                <a:latin typeface="FuturaTEE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C6A522-B7DB-4865-A496-4AF83A055A35}"/>
                </a:ext>
              </a:extLst>
            </p:cNvPr>
            <p:cNvSpPr txBox="1"/>
            <p:nvPr/>
          </p:nvSpPr>
          <p:spPr>
            <a:xfrm>
              <a:off x="3175610" y="5395570"/>
              <a:ext cx="10540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highlight>
                    <a:srgbClr val="FFFF00"/>
                  </a:highlight>
                  <a:latin typeface="FuturaTEE" pitchFamily="2" charset="0"/>
                </a:rPr>
                <a:t>Loop End (Anemone)</a:t>
              </a:r>
              <a:endParaRPr lang="en-IO" sz="700" dirty="0">
                <a:highlight>
                  <a:srgbClr val="FFFF00"/>
                </a:highlight>
                <a:latin typeface="FuturaTEE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6B0A3E-4689-4D60-9C5C-192BF4249C32}"/>
                </a:ext>
              </a:extLst>
            </p:cNvPr>
            <p:cNvSpPr txBox="1"/>
            <p:nvPr/>
          </p:nvSpPr>
          <p:spPr>
            <a:xfrm>
              <a:off x="4462236" y="6103669"/>
              <a:ext cx="10540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highlight>
                    <a:srgbClr val="FFFF00"/>
                  </a:highlight>
                  <a:latin typeface="FuturaTEE" pitchFamily="2" charset="0"/>
                </a:rPr>
                <a:t>Adding a Color Gradient</a:t>
              </a:r>
              <a:endParaRPr lang="en-IO" sz="700" dirty="0">
                <a:highlight>
                  <a:srgbClr val="FFFF00"/>
                </a:highlight>
                <a:latin typeface="FuturaTEE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8B76D02-156A-4D65-B974-AC60EF6B7052}"/>
              </a:ext>
            </a:extLst>
          </p:cNvPr>
          <p:cNvSpPr txBox="1"/>
          <p:nvPr/>
        </p:nvSpPr>
        <p:spPr>
          <a:xfrm>
            <a:off x="202829" y="2451936"/>
            <a:ext cx="1009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turaTEE" pitchFamily="2" charset="0"/>
              </a:rPr>
              <a:t>Part – 2</a:t>
            </a:r>
            <a:endParaRPr lang="en-IO" sz="1200" dirty="0">
              <a:latin typeface="FuturaTEE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5822F3-8AD5-477C-9883-8CFD3C6D2FD8}"/>
              </a:ext>
            </a:extLst>
          </p:cNvPr>
          <p:cNvSpPr txBox="1"/>
          <p:nvPr/>
        </p:nvSpPr>
        <p:spPr>
          <a:xfrm>
            <a:off x="202829" y="5007961"/>
            <a:ext cx="1009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turaTEE" pitchFamily="2" charset="0"/>
              </a:rPr>
              <a:t>Part – 3</a:t>
            </a:r>
            <a:endParaRPr lang="en-IO" sz="1200" dirty="0">
              <a:latin typeface="FuturaTEE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EEB5A7-5B85-4700-86BA-EC33738059D0}"/>
              </a:ext>
            </a:extLst>
          </p:cNvPr>
          <p:cNvSpPr txBox="1"/>
          <p:nvPr/>
        </p:nvSpPr>
        <p:spPr>
          <a:xfrm>
            <a:off x="183785" y="498929"/>
            <a:ext cx="50551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FuturaTEE" pitchFamily="2" charset="0"/>
              </a:rPr>
              <a:t>Supporting Tutorial (YouTube): Ace Design Institute, “Using Real-Life Physics Law and the ‘Anemone’ Plugin </a:t>
            </a:r>
            <a:endParaRPr lang="en-IO" sz="900" dirty="0">
              <a:latin typeface="FuturaTEE" pitchFamily="2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34376A4-50B2-49B3-AFAC-AE0ACDB68667}"/>
              </a:ext>
            </a:extLst>
          </p:cNvPr>
          <p:cNvGrpSpPr/>
          <p:nvPr/>
        </p:nvGrpSpPr>
        <p:grpSpPr>
          <a:xfrm>
            <a:off x="9042754" y="3595160"/>
            <a:ext cx="2451664" cy="2575410"/>
            <a:chOff x="9083578" y="3686260"/>
            <a:chExt cx="2968864" cy="3118717"/>
          </a:xfrm>
        </p:grpSpPr>
        <p:pic>
          <p:nvPicPr>
            <p:cNvPr id="39" name="Picture 38" descr="A close up of a plant&#10;&#10;Description automatically generated">
              <a:extLst>
                <a:ext uri="{FF2B5EF4-FFF2-40B4-BE49-F238E27FC236}">
                  <a16:creationId xmlns:a16="http://schemas.microsoft.com/office/drawing/2014/main" id="{D01D5DA0-6216-49DD-AE90-EF034BFC7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50" r="22350"/>
            <a:stretch/>
          </p:blipFill>
          <p:spPr>
            <a:xfrm>
              <a:off x="9546330" y="3700700"/>
              <a:ext cx="1815698" cy="3104277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A09ABA6-A7C1-4F86-9B3E-E67EBCE9CE53}"/>
                </a:ext>
              </a:extLst>
            </p:cNvPr>
            <p:cNvSpPr/>
            <p:nvPr/>
          </p:nvSpPr>
          <p:spPr>
            <a:xfrm>
              <a:off x="9083578" y="3686260"/>
              <a:ext cx="2968864" cy="29688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O"/>
            </a:p>
          </p:txBody>
        </p:sp>
      </p:grpSp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864C9A3D-46CB-4F97-AF64-DC8B86660E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5" t="19343" r="25976" b="21743"/>
          <a:stretch/>
        </p:blipFill>
        <p:spPr>
          <a:xfrm>
            <a:off x="5992006" y="1177313"/>
            <a:ext cx="1610414" cy="1391779"/>
          </a:xfrm>
          <a:prstGeom prst="rect">
            <a:avLst/>
          </a:prstGeom>
        </p:spPr>
      </p:pic>
      <p:pic>
        <p:nvPicPr>
          <p:cNvPr id="9" name="Picture 8" descr="A close up of a flower&#10;&#10;Description automatically generated">
            <a:extLst>
              <a:ext uri="{FF2B5EF4-FFF2-40B4-BE49-F238E27FC236}">
                <a16:creationId xmlns:a16="http://schemas.microsoft.com/office/drawing/2014/main" id="{D7189DED-4163-409C-97D8-EC74A005E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7" t="16788" r="21684" b="11348"/>
          <a:stretch/>
        </p:blipFill>
        <p:spPr>
          <a:xfrm>
            <a:off x="8077577" y="757861"/>
            <a:ext cx="1743595" cy="1840105"/>
          </a:xfrm>
          <a:prstGeom prst="rect">
            <a:avLst/>
          </a:prstGeom>
        </p:spPr>
      </p:pic>
      <p:pic>
        <p:nvPicPr>
          <p:cNvPr id="11" name="Picture 10" descr="A close up of a flower&#10;&#10;Description automatically generated">
            <a:extLst>
              <a:ext uri="{FF2B5EF4-FFF2-40B4-BE49-F238E27FC236}">
                <a16:creationId xmlns:a16="http://schemas.microsoft.com/office/drawing/2014/main" id="{D3982724-BB60-443B-BCAC-201E63EA760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1" t="27863" r="25986" b="7987"/>
          <a:stretch/>
        </p:blipFill>
        <p:spPr>
          <a:xfrm>
            <a:off x="10087345" y="578972"/>
            <a:ext cx="1901826" cy="20190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8056775-D62C-46A1-9425-EE72DA8209B6}"/>
              </a:ext>
            </a:extLst>
          </p:cNvPr>
          <p:cNvSpPr txBox="1"/>
          <p:nvPr/>
        </p:nvSpPr>
        <p:spPr>
          <a:xfrm>
            <a:off x="6428666" y="546638"/>
            <a:ext cx="768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FuturaTEE" pitchFamily="2" charset="0"/>
              </a:rPr>
              <a:t>2 Sec</a:t>
            </a:r>
            <a:endParaRPr lang="en-IO" sz="1200" dirty="0">
              <a:latin typeface="FuturaTEE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0D92D4-E26E-41FD-B2C1-0FF95B47330F}"/>
              </a:ext>
            </a:extLst>
          </p:cNvPr>
          <p:cNvSpPr txBox="1"/>
          <p:nvPr/>
        </p:nvSpPr>
        <p:spPr>
          <a:xfrm>
            <a:off x="8465876" y="546638"/>
            <a:ext cx="768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FuturaTEE" pitchFamily="2" charset="0"/>
              </a:rPr>
              <a:t>4 Sec</a:t>
            </a:r>
            <a:endParaRPr lang="en-IO" sz="1200" dirty="0">
              <a:latin typeface="FuturaTEE" pitchFamily="2" charset="0"/>
            </a:endParaRPr>
          </a:p>
        </p:txBody>
      </p:sp>
      <p:pic>
        <p:nvPicPr>
          <p:cNvPr id="42" name="Picture 41" descr="A close up of a plant&#10;&#10;Description automatically generated">
            <a:extLst>
              <a:ext uri="{FF2B5EF4-FFF2-40B4-BE49-F238E27FC236}">
                <a16:creationId xmlns:a16="http://schemas.microsoft.com/office/drawing/2014/main" id="{5EA629B1-9E16-44AA-8402-3A086E0BDDE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9" r="11293"/>
          <a:stretch/>
        </p:blipFill>
        <p:spPr>
          <a:xfrm>
            <a:off x="5811373" y="3305317"/>
            <a:ext cx="2514414" cy="345338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81F5031-C3A8-46EB-ABA6-41E4FC8D21CF}"/>
              </a:ext>
            </a:extLst>
          </p:cNvPr>
          <p:cNvSpPr txBox="1"/>
          <p:nvPr/>
        </p:nvSpPr>
        <p:spPr>
          <a:xfrm>
            <a:off x="10556640" y="546638"/>
            <a:ext cx="768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FuturaTEE" pitchFamily="2" charset="0"/>
              </a:rPr>
              <a:t>6 Sec</a:t>
            </a:r>
            <a:endParaRPr lang="en-IO" sz="1200" dirty="0">
              <a:latin typeface="FuturaTEE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C306E8-0B37-4007-AC74-D2A584629710}"/>
              </a:ext>
            </a:extLst>
          </p:cNvPr>
          <p:cNvSpPr txBox="1"/>
          <p:nvPr/>
        </p:nvSpPr>
        <p:spPr>
          <a:xfrm>
            <a:off x="6635247" y="3105262"/>
            <a:ext cx="768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FuturaTEE" pitchFamily="2" charset="0"/>
              </a:rPr>
              <a:t>10 Sec</a:t>
            </a:r>
            <a:endParaRPr lang="en-IO" sz="1200" dirty="0">
              <a:latin typeface="FuturaTEE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0E6DB2-70D9-4B26-85F2-26B3C1A2DACD}"/>
              </a:ext>
            </a:extLst>
          </p:cNvPr>
          <p:cNvSpPr txBox="1"/>
          <p:nvPr/>
        </p:nvSpPr>
        <p:spPr>
          <a:xfrm>
            <a:off x="9404116" y="3105262"/>
            <a:ext cx="1545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FuturaTEE" pitchFamily="2" charset="0"/>
              </a:rPr>
              <a:t>Inspiration: Bamboo</a:t>
            </a:r>
            <a:endParaRPr lang="en-IO" sz="1200" dirty="0">
              <a:latin typeface="FuturaT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205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166</Words>
  <Application>Microsoft Office PowerPoint</Application>
  <PresentationFormat>Widescreen</PresentationFormat>
  <Paragraphs>36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FuturaTEE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Kritika Kharbanda</dc:creator>
  <cp:lastModifiedBy>Kritika Kharbanda</cp:lastModifiedBy>
  <cp:revision>8</cp:revision>
  <dcterms:created xsi:type="dcterms:W3CDTF">2020-09-12T12:34:22Z</dcterms:created>
  <dcterms:modified xsi:type="dcterms:W3CDTF">2020-09-12T15:52:15Z</dcterms:modified>
</cp:coreProperties>
</file>